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78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F33C4DA0-6258-4F21-B789-938CBDC2640F}" type="datetimeFigureOut">
              <a:rPr lang="en-US" smtClean="0"/>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693627-D97E-4432-8E8E-7E5848B3D306}"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8285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3C4DA0-6258-4F21-B789-938CBDC2640F}" type="datetimeFigureOut">
              <a:rPr lang="en-US" smtClean="0"/>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693627-D97E-4432-8E8E-7E5848B3D306}" type="slidenum">
              <a:rPr lang="en-US" smtClean="0"/>
              <a:t>‹#›</a:t>
            </a:fld>
            <a:endParaRPr lang="en-US"/>
          </a:p>
        </p:txBody>
      </p:sp>
    </p:spTree>
    <p:extLst>
      <p:ext uri="{BB962C8B-B14F-4D97-AF65-F5344CB8AC3E}">
        <p14:creationId xmlns:p14="http://schemas.microsoft.com/office/powerpoint/2010/main" val="2468101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3C4DA0-6258-4F21-B789-938CBDC2640F}" type="datetimeFigureOut">
              <a:rPr lang="en-US" smtClean="0"/>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693627-D97E-4432-8E8E-7E5848B3D306}"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3127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3C4DA0-6258-4F21-B789-938CBDC2640F}" type="datetimeFigureOut">
              <a:rPr lang="en-US" smtClean="0"/>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693627-D97E-4432-8E8E-7E5848B3D306}" type="slidenum">
              <a:rPr lang="en-US" smtClean="0"/>
              <a:t>‹#›</a:t>
            </a:fld>
            <a:endParaRPr lang="en-US"/>
          </a:p>
        </p:txBody>
      </p:sp>
    </p:spTree>
    <p:extLst>
      <p:ext uri="{BB962C8B-B14F-4D97-AF65-F5344CB8AC3E}">
        <p14:creationId xmlns:p14="http://schemas.microsoft.com/office/powerpoint/2010/main" val="917126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3C4DA0-6258-4F21-B789-938CBDC2640F}" type="datetimeFigureOut">
              <a:rPr lang="en-US" smtClean="0"/>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693627-D97E-4432-8E8E-7E5848B3D306}"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2138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33C4DA0-6258-4F21-B789-938CBDC2640F}" type="datetimeFigureOut">
              <a:rPr lang="en-US" smtClean="0"/>
              <a:t>1/17/2024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693627-D97E-4432-8E8E-7E5848B3D306}" type="slidenum">
              <a:rPr lang="en-US" smtClean="0"/>
              <a:t>‹#›</a:t>
            </a:fld>
            <a:endParaRPr lang="en-US"/>
          </a:p>
        </p:txBody>
      </p:sp>
    </p:spTree>
    <p:extLst>
      <p:ext uri="{BB962C8B-B14F-4D97-AF65-F5344CB8AC3E}">
        <p14:creationId xmlns:p14="http://schemas.microsoft.com/office/powerpoint/2010/main" val="3869922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33C4DA0-6258-4F21-B789-938CBDC2640F}" type="datetimeFigureOut">
              <a:rPr lang="en-US" smtClean="0"/>
              <a:t>1/17/2024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693627-D97E-4432-8E8E-7E5848B3D306}" type="slidenum">
              <a:rPr lang="en-US" smtClean="0"/>
              <a:t>‹#›</a:t>
            </a:fld>
            <a:endParaRPr lang="en-US"/>
          </a:p>
        </p:txBody>
      </p:sp>
    </p:spTree>
    <p:extLst>
      <p:ext uri="{BB962C8B-B14F-4D97-AF65-F5344CB8AC3E}">
        <p14:creationId xmlns:p14="http://schemas.microsoft.com/office/powerpoint/2010/main" val="2154712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33C4DA0-6258-4F21-B789-938CBDC2640F}" type="datetimeFigureOut">
              <a:rPr lang="en-US" smtClean="0"/>
              <a:t>1/17/2024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693627-D97E-4432-8E8E-7E5848B3D306}" type="slidenum">
              <a:rPr lang="en-US" smtClean="0"/>
              <a:t>‹#›</a:t>
            </a:fld>
            <a:endParaRPr lang="en-US"/>
          </a:p>
        </p:txBody>
      </p:sp>
    </p:spTree>
    <p:extLst>
      <p:ext uri="{BB962C8B-B14F-4D97-AF65-F5344CB8AC3E}">
        <p14:creationId xmlns:p14="http://schemas.microsoft.com/office/powerpoint/2010/main" val="3582068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3C4DA0-6258-4F21-B789-938CBDC2640F}" type="datetimeFigureOut">
              <a:rPr lang="en-US" smtClean="0"/>
              <a:t>1/17/2024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693627-D97E-4432-8E8E-7E5848B3D306}" type="slidenum">
              <a:rPr lang="en-US" smtClean="0"/>
              <a:t>‹#›</a:t>
            </a:fld>
            <a:endParaRPr lang="en-US"/>
          </a:p>
        </p:txBody>
      </p:sp>
    </p:spTree>
    <p:extLst>
      <p:ext uri="{BB962C8B-B14F-4D97-AF65-F5344CB8AC3E}">
        <p14:creationId xmlns:p14="http://schemas.microsoft.com/office/powerpoint/2010/main" val="998249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33C4DA0-6258-4F21-B789-938CBDC2640F}" type="datetimeFigureOut">
              <a:rPr lang="en-US" smtClean="0"/>
              <a:t>1/17/2024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693627-D97E-4432-8E8E-7E5848B3D306}" type="slidenum">
              <a:rPr lang="en-US" smtClean="0"/>
              <a:t>‹#›</a:t>
            </a:fld>
            <a:endParaRPr lang="en-US"/>
          </a:p>
        </p:txBody>
      </p:sp>
    </p:spTree>
    <p:extLst>
      <p:ext uri="{BB962C8B-B14F-4D97-AF65-F5344CB8AC3E}">
        <p14:creationId xmlns:p14="http://schemas.microsoft.com/office/powerpoint/2010/main" val="3994046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33C4DA0-6258-4F21-B789-938CBDC2640F}" type="datetimeFigureOut">
              <a:rPr lang="en-US" smtClean="0"/>
              <a:t>1/17/2024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693627-D97E-4432-8E8E-7E5848B3D306}"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2380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F33C4DA0-6258-4F21-B789-938CBDC2640F}" type="datetimeFigureOut">
              <a:rPr lang="en-US" smtClean="0"/>
              <a:t>1/17/2024</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7693627-D97E-4432-8E8E-7E5848B3D306}"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91538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49475B-F881-DB04-55F9-CB3E153FB589}"/>
              </a:ext>
            </a:extLst>
          </p:cNvPr>
          <p:cNvSpPr>
            <a:spLocks noGrp="1"/>
          </p:cNvSpPr>
          <p:nvPr>
            <p:ph type="ctrTitle"/>
          </p:nvPr>
        </p:nvSpPr>
        <p:spPr/>
        <p:txBody>
          <a:bodyPr/>
          <a:lstStyle/>
          <a:p>
            <a:r>
              <a:rPr lang="en-US" dirty="0"/>
              <a:t>RECRUITING ON FACE BOOK </a:t>
            </a:r>
          </a:p>
        </p:txBody>
      </p:sp>
      <p:sp>
        <p:nvSpPr>
          <p:cNvPr id="3" name="Subtitle 2">
            <a:extLst>
              <a:ext uri="{FF2B5EF4-FFF2-40B4-BE49-F238E27FC236}">
                <a16:creationId xmlns:a16="http://schemas.microsoft.com/office/drawing/2014/main" id="{F4589C1F-1E27-7644-350B-FE8787CA23BC}"/>
              </a:ext>
            </a:extLst>
          </p:cNvPr>
          <p:cNvSpPr>
            <a:spLocks noGrp="1"/>
          </p:cNvSpPr>
          <p:nvPr>
            <p:ph type="subTitle" idx="1"/>
          </p:nvPr>
        </p:nvSpPr>
        <p:spPr/>
        <p:txBody>
          <a:bodyPr/>
          <a:lstStyle/>
          <a:p>
            <a:r>
              <a:rPr lang="en-US" dirty="0"/>
              <a:t>1/17/2024</a:t>
            </a:r>
          </a:p>
        </p:txBody>
      </p:sp>
    </p:spTree>
    <p:extLst>
      <p:ext uri="{BB962C8B-B14F-4D97-AF65-F5344CB8AC3E}">
        <p14:creationId xmlns:p14="http://schemas.microsoft.com/office/powerpoint/2010/main" val="1732622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A06CC-D473-856E-82FC-D2D7869F1704}"/>
              </a:ext>
            </a:extLst>
          </p:cNvPr>
          <p:cNvSpPr>
            <a:spLocks noGrp="1"/>
          </p:cNvSpPr>
          <p:nvPr>
            <p:ph type="title"/>
          </p:nvPr>
        </p:nvSpPr>
        <p:spPr/>
        <p:txBody>
          <a:bodyPr/>
          <a:lstStyle/>
          <a:p>
            <a:r>
              <a:rPr lang="en-US" u="sng" dirty="0"/>
              <a:t>THE POST BY VETERAN----</a:t>
            </a:r>
            <a:r>
              <a:rPr lang="en-US" u="sng" dirty="0">
                <a:solidFill>
                  <a:srgbClr val="FF0000"/>
                </a:solidFill>
              </a:rPr>
              <a:t>ADD Nice Picture</a:t>
            </a:r>
          </a:p>
        </p:txBody>
      </p:sp>
      <p:sp>
        <p:nvSpPr>
          <p:cNvPr id="3" name="Content Placeholder 2">
            <a:extLst>
              <a:ext uri="{FF2B5EF4-FFF2-40B4-BE49-F238E27FC236}">
                <a16:creationId xmlns:a16="http://schemas.microsoft.com/office/drawing/2014/main" id="{C951CDF4-F779-1EB8-F03A-6EADBD3D73FA}"/>
              </a:ext>
            </a:extLst>
          </p:cNvPr>
          <p:cNvSpPr>
            <a:spLocks noGrp="1"/>
          </p:cNvSpPr>
          <p:nvPr>
            <p:ph idx="1"/>
          </p:nvPr>
        </p:nvSpPr>
        <p:spPr>
          <a:xfrm>
            <a:off x="1024128" y="1884218"/>
            <a:ext cx="10031799" cy="4425142"/>
          </a:xfrm>
        </p:spPr>
        <p:txBody>
          <a:bodyPr>
            <a:normAutofit fontScale="92500" lnSpcReduction="20000"/>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050505"/>
                </a:solidFill>
                <a:effectLst/>
                <a:latin typeface="inherit"/>
                <a:cs typeface="Segoe UI Historic" panose="020B0502040204020203" pitchFamily="34" charset="0"/>
              </a:rPr>
              <a:t>Hey Friends! Do you NEED WORK??</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50505"/>
                </a:solidFill>
                <a:effectLst/>
                <a:latin typeface="inherit"/>
                <a:cs typeface="Segoe UI Historic" panose="020B0502040204020203" pitchFamily="34" charset="0"/>
              </a:rPr>
              <a:t>As you know Katie &amp; I own a financial firm &amp; we're looking to open &amp; staff a new virtual branch immediately ! </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50505"/>
                </a:solidFill>
                <a:effectLst/>
                <a:latin typeface="inherit"/>
                <a:cs typeface="Segoe UI Historic" panose="020B0502040204020203" pitchFamily="34" charset="0"/>
              </a:rPr>
              <a:t>Remote positions available immediately &amp; work from anywhere in the country !</a:t>
            </a:r>
            <a:endParaRPr kumimoji="0" lang="en-US" altLang="en-US" sz="2400" b="0" i="0" u="none" strike="noStrike" cap="none" normalizeH="0" baseline="0" dirty="0">
              <a:ln>
                <a:noFill/>
              </a:ln>
              <a:solidFill>
                <a:srgbClr val="050505"/>
              </a:solidFill>
              <a:effectLst/>
              <a:latin typeface="Segoe UI Historic" panose="020B0502040204020203" pitchFamily="34" charset="0"/>
              <a:cs typeface="Segoe UI Historic" panose="020B0502040204020203"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50505"/>
                </a:solidFill>
                <a:effectLst/>
                <a:latin typeface="inherit"/>
                <a:cs typeface="Segoe UI Historic" panose="020B0502040204020203" pitchFamily="34" charset="0"/>
              </a:rPr>
              <a:t>We are looking for people with high character &amp; a heart to serve others.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50505"/>
                </a:solidFill>
                <a:effectLst/>
                <a:latin typeface="inherit"/>
                <a:cs typeface="Segoe UI Historic" panose="020B0502040204020203" pitchFamily="34" charset="0"/>
              </a:rPr>
              <a:t> </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50505"/>
                </a:solidFill>
                <a:effectLst/>
                <a:latin typeface="inherit"/>
                <a:cs typeface="Segoe UI Historic" panose="020B0502040204020203" pitchFamily="34" charset="0"/>
              </a:rPr>
              <a:t>Work from home options:</a:t>
            </a:r>
            <a:endParaRPr kumimoji="0" lang="en-US" altLang="en-US" sz="2400" b="0" i="0" u="none" strike="noStrike" cap="none" normalizeH="0" baseline="0" dirty="0">
              <a:ln>
                <a:noFill/>
              </a:ln>
              <a:solidFill>
                <a:srgbClr val="050505"/>
              </a:solidFill>
              <a:effectLst/>
              <a:latin typeface="Segoe UI Historic" panose="020B0502040204020203" pitchFamily="34" charset="0"/>
              <a:cs typeface="Segoe UI Historic" panose="020B0502040204020203"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50505"/>
                </a:solidFill>
                <a:effectLst/>
                <a:latin typeface="inherit"/>
                <a:cs typeface="Segoe UI Historic" panose="020B0502040204020203" pitchFamily="34" charset="0"/>
              </a:rPr>
              <a:t>1.) Spare time: This is a commitment of 4-8hrs/</a:t>
            </a:r>
            <a:r>
              <a:rPr kumimoji="0" lang="en-US" altLang="en-US" sz="2400" b="0" i="0" u="none" strike="noStrike" cap="none" normalizeH="0" baseline="0" dirty="0" err="1">
                <a:ln>
                  <a:noFill/>
                </a:ln>
                <a:solidFill>
                  <a:srgbClr val="050505"/>
                </a:solidFill>
                <a:effectLst/>
                <a:latin typeface="inherit"/>
                <a:cs typeface="Segoe UI Historic" panose="020B0502040204020203" pitchFamily="34" charset="0"/>
              </a:rPr>
              <a:t>wk</a:t>
            </a:r>
            <a:endParaRPr kumimoji="0" lang="en-US" altLang="en-US" sz="2400" b="0" i="0" u="none" strike="noStrike" cap="none" normalizeH="0" baseline="0" dirty="0">
              <a:ln>
                <a:noFill/>
              </a:ln>
              <a:solidFill>
                <a:srgbClr val="050505"/>
              </a:solidFill>
              <a:effectLst/>
              <a:latin typeface="Segoe UI Historic" panose="020B0502040204020203" pitchFamily="34" charset="0"/>
              <a:cs typeface="Segoe UI Historic" panose="020B0502040204020203"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50505"/>
                </a:solidFill>
                <a:effectLst/>
                <a:latin typeface="inherit"/>
                <a:cs typeface="Segoe UI Historic" panose="020B0502040204020203" pitchFamily="34" charset="0"/>
              </a:rPr>
              <a:t>2.) Part time: This is a commitment of 8-20 </a:t>
            </a:r>
            <a:r>
              <a:rPr kumimoji="0" lang="en-US" altLang="en-US" sz="2400" b="0" i="0" u="none" strike="noStrike" cap="none" normalizeH="0" baseline="0" dirty="0" err="1">
                <a:ln>
                  <a:noFill/>
                </a:ln>
                <a:solidFill>
                  <a:srgbClr val="050505"/>
                </a:solidFill>
                <a:effectLst/>
                <a:latin typeface="inherit"/>
                <a:cs typeface="Segoe UI Historic" panose="020B0502040204020203" pitchFamily="34" charset="0"/>
              </a:rPr>
              <a:t>hrs</a:t>
            </a:r>
            <a:r>
              <a:rPr kumimoji="0" lang="en-US" altLang="en-US" sz="2400" b="0" i="0" u="none" strike="noStrike" cap="none" normalizeH="0" baseline="0" dirty="0">
                <a:ln>
                  <a:noFill/>
                </a:ln>
                <a:solidFill>
                  <a:srgbClr val="050505"/>
                </a:solidFill>
                <a:effectLst/>
                <a:latin typeface="inherit"/>
                <a:cs typeface="Segoe UI Historic" panose="020B0502040204020203" pitchFamily="34" charset="0"/>
              </a:rPr>
              <a:t>/</a:t>
            </a:r>
            <a:r>
              <a:rPr kumimoji="0" lang="en-US" altLang="en-US" sz="2400" b="0" i="0" u="none" strike="noStrike" cap="none" normalizeH="0" baseline="0" dirty="0" err="1">
                <a:ln>
                  <a:noFill/>
                </a:ln>
                <a:solidFill>
                  <a:srgbClr val="050505"/>
                </a:solidFill>
                <a:effectLst/>
                <a:latin typeface="inherit"/>
                <a:cs typeface="Segoe UI Historic" panose="020B0502040204020203" pitchFamily="34" charset="0"/>
              </a:rPr>
              <a:t>wk</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50505"/>
                </a:solidFill>
                <a:effectLst/>
                <a:latin typeface="inherit"/>
                <a:cs typeface="Segoe UI Historic" panose="020B0502040204020203" pitchFamily="34" charset="0"/>
              </a:rPr>
              <a:t>Hours are negotiable...no experience needed, just a CLEAN Background &amp; thirst to learn more about financial wellness best practices. We provide all the training &amp; professional licensing. </a:t>
            </a:r>
            <a:endParaRPr kumimoji="0" lang="en-US" altLang="en-US" sz="2400" b="0" i="0" u="none" strike="noStrike" cap="none" normalizeH="0" baseline="0" dirty="0">
              <a:ln>
                <a:noFill/>
              </a:ln>
              <a:solidFill>
                <a:schemeClr val="tx1"/>
              </a:solidFill>
              <a:effectLst/>
            </a:endParaRPr>
          </a:p>
          <a:p>
            <a:pPr marL="0" marR="0" lvl="0" indent="0" algn="l" defTabSz="914400" rtl="0" eaLnBrk="0" fontAlgn="ctr"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50505"/>
                </a:solidFill>
                <a:effectLst/>
                <a:latin typeface="inherit"/>
                <a:cs typeface="Segoe UI Historic" panose="020B0502040204020203" pitchFamily="34" charset="0"/>
              </a:rPr>
              <a:t>If you're interested comment below</a:t>
            </a:r>
            <a:r>
              <a:rPr kumimoji="0" lang="en-US" altLang="en-US" sz="2400" b="0" i="0" u="none" strike="noStrike" cap="none" normalizeH="0" baseline="0" dirty="0">
                <a:ln>
                  <a:noFill/>
                </a:ln>
                <a:effectLst/>
                <a:latin typeface="inherit"/>
                <a:cs typeface="Segoe UI Historic" panose="020B0502040204020203" pitchFamily="34" charset="0"/>
              </a:rPr>
              <a:t>      </a:t>
            </a:r>
            <a:r>
              <a:rPr kumimoji="0" lang="en-US" altLang="en-US" sz="1600" b="0" i="0" u="none" strike="noStrike" cap="none" normalizeH="0" baseline="0" dirty="0">
                <a:ln>
                  <a:noFill/>
                </a:ln>
                <a:effectLst/>
                <a:latin typeface="inherit"/>
                <a:cs typeface="Segoe UI Historic" panose="020B0502040204020203" pitchFamily="34" charset="0"/>
              </a:rPr>
              <a:t> </a:t>
            </a:r>
            <a:r>
              <a:rPr kumimoji="0" lang="en-US" altLang="en-US" sz="2400" b="0" i="0" u="none" strike="noStrike" cap="none" normalizeH="0" baseline="0" dirty="0">
                <a:ln>
                  <a:noFill/>
                </a:ln>
                <a:solidFill>
                  <a:srgbClr val="050505"/>
                </a:solidFill>
                <a:effectLst/>
                <a:latin typeface="inherit"/>
                <a:cs typeface="Segoe UI Historic" panose="020B0502040204020203" pitchFamily="34" charset="0"/>
              </a:rPr>
              <a:t> and we will reach out ASAP. Also feel free to SHARE if you know someone who's looking. Thanks </a:t>
            </a:r>
            <a:endParaRPr kumimoji="0" lang="en-US" altLang="en-US" sz="4000" b="0" i="0" u="none" strike="noStrike" cap="none" normalizeH="0" baseline="0" dirty="0">
              <a:ln>
                <a:noFill/>
              </a:ln>
              <a:solidFill>
                <a:schemeClr val="tx1"/>
              </a:solidFill>
              <a:effectLst/>
              <a:latin typeface="Arial" panose="020B0604020202020204" pitchFamily="34" charset="0"/>
            </a:endParaRPr>
          </a:p>
          <a:p>
            <a:endParaRPr lang="en-US" dirty="0"/>
          </a:p>
        </p:txBody>
      </p:sp>
      <p:sp>
        <p:nvSpPr>
          <p:cNvPr id="4" name="Rectangle 1">
            <a:extLst>
              <a:ext uri="{FF2B5EF4-FFF2-40B4-BE49-F238E27FC236}">
                <a16:creationId xmlns:a16="http://schemas.microsoft.com/office/drawing/2014/main" id="{66CD8E33-1C05-270D-4284-AFF0E01B2405}"/>
              </a:ext>
            </a:extLst>
          </p:cNvPr>
          <p:cNvSpPr>
            <a:spLocks noChangeArrowheads="1"/>
          </p:cNvSpPr>
          <p:nvPr/>
        </p:nvSpPr>
        <p:spPr bwMode="auto">
          <a:xfrm>
            <a:off x="0" y="-184666"/>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26" name="Picture 2" descr="👇">
            <a:extLst>
              <a:ext uri="{FF2B5EF4-FFF2-40B4-BE49-F238E27FC236}">
                <a16:creationId xmlns:a16="http://schemas.microsoft.com/office/drawing/2014/main" id="{665B3041-6F08-EDE6-E5DB-319F525E29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07722" y="5351752"/>
            <a:ext cx="444932" cy="4449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4087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66BFD-4991-2694-31CF-FECA6FFB8A4E}"/>
              </a:ext>
            </a:extLst>
          </p:cNvPr>
          <p:cNvSpPr>
            <a:spLocks noGrp="1"/>
          </p:cNvSpPr>
          <p:nvPr>
            <p:ph type="title"/>
          </p:nvPr>
        </p:nvSpPr>
        <p:spPr/>
        <p:txBody>
          <a:bodyPr/>
          <a:lstStyle/>
          <a:p>
            <a:r>
              <a:rPr lang="en-US" u="sng" dirty="0"/>
              <a:t>Post by NEW TEAMMATE—</a:t>
            </a:r>
            <a:r>
              <a:rPr lang="en-US" u="sng" dirty="0">
                <a:solidFill>
                  <a:srgbClr val="FF0000"/>
                </a:solidFill>
              </a:rPr>
              <a:t>ADD NICE PICTURE</a:t>
            </a:r>
          </a:p>
        </p:txBody>
      </p:sp>
      <p:sp>
        <p:nvSpPr>
          <p:cNvPr id="3" name="Content Placeholder 2">
            <a:extLst>
              <a:ext uri="{FF2B5EF4-FFF2-40B4-BE49-F238E27FC236}">
                <a16:creationId xmlns:a16="http://schemas.microsoft.com/office/drawing/2014/main" id="{472E2489-E86C-F581-B709-D747615767E2}"/>
              </a:ext>
            </a:extLst>
          </p:cNvPr>
          <p:cNvSpPr>
            <a:spLocks noGrp="1"/>
          </p:cNvSpPr>
          <p:nvPr>
            <p:ph idx="1"/>
          </p:nvPr>
        </p:nvSpPr>
        <p:spPr>
          <a:xfrm>
            <a:off x="1024128" y="1704109"/>
            <a:ext cx="10350454" cy="4605251"/>
          </a:xfrm>
        </p:spPr>
        <p:txBody>
          <a:bodyPr>
            <a:normAutofit fontScale="92500" lnSpcReduction="20000"/>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050505"/>
                </a:solidFill>
                <a:effectLst/>
                <a:latin typeface="inherit"/>
                <a:cs typeface="Segoe UI Historic" panose="020B0502040204020203" pitchFamily="34" charset="0"/>
              </a:rPr>
              <a:t>Hey Friends! Do you NEED WORK??</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50505"/>
                </a:solidFill>
                <a:effectLst/>
                <a:latin typeface="inherit"/>
                <a:cs typeface="Segoe UI Historic" panose="020B0502040204020203" pitchFamily="34" charset="0"/>
              </a:rPr>
              <a:t>I just started working part time with </a:t>
            </a:r>
            <a:r>
              <a:rPr kumimoji="0" lang="en-US" altLang="en-US" sz="2400" b="0" i="0" u="none" strike="noStrike" cap="none" normalizeH="0" baseline="0" dirty="0">
                <a:ln>
                  <a:noFill/>
                </a:ln>
                <a:solidFill>
                  <a:srgbClr val="FF0000"/>
                </a:solidFill>
                <a:effectLst/>
                <a:latin typeface="inherit"/>
                <a:cs typeface="Segoe UI Historic" panose="020B0502040204020203" pitchFamily="34" charset="0"/>
              </a:rPr>
              <a:t>__(TRAINERS NAME/TAG___ </a:t>
            </a:r>
            <a:r>
              <a:rPr kumimoji="0" lang="en-US" altLang="en-US" sz="2400" b="0" i="0" u="none" strike="noStrike" cap="none" normalizeH="0" baseline="0" dirty="0">
                <a:ln>
                  <a:noFill/>
                </a:ln>
                <a:solidFill>
                  <a:srgbClr val="050505"/>
                </a:solidFill>
                <a:effectLst/>
                <a:latin typeface="inherit"/>
                <a:cs typeface="Segoe UI Historic" panose="020B0502040204020203" pitchFamily="34" charset="0"/>
              </a:rPr>
              <a:t>who owns a financial firm &amp; they are looking to open &amp; staff a new virtual branch immediately ! </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50505"/>
                </a:solidFill>
                <a:effectLst/>
                <a:latin typeface="inherit"/>
                <a:cs typeface="Segoe UI Historic" panose="020B0502040204020203" pitchFamily="34" charset="0"/>
              </a:rPr>
              <a:t>Remote positions available immediately &amp; work from anywhere in the country !</a:t>
            </a:r>
            <a:endParaRPr kumimoji="0" lang="en-US" altLang="en-US" sz="2400" b="0" i="0" u="none" strike="noStrike" cap="none" normalizeH="0" baseline="0" dirty="0">
              <a:ln>
                <a:noFill/>
              </a:ln>
              <a:solidFill>
                <a:srgbClr val="050505"/>
              </a:solidFill>
              <a:effectLst/>
              <a:latin typeface="Segoe UI Historic" panose="020B0502040204020203" pitchFamily="34" charset="0"/>
              <a:cs typeface="Segoe UI Historic" panose="020B0502040204020203"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50505"/>
                </a:solidFill>
                <a:effectLst/>
                <a:latin typeface="inherit"/>
                <a:cs typeface="Segoe UI Historic" panose="020B0502040204020203" pitchFamily="34" charset="0"/>
              </a:rPr>
              <a:t>They are looking for people with high character &amp; a heart to serve others.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50505"/>
                </a:solidFill>
                <a:effectLst/>
                <a:latin typeface="inherit"/>
                <a:cs typeface="Segoe UI Historic" panose="020B0502040204020203" pitchFamily="34" charset="0"/>
              </a:rPr>
              <a:t> </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50505"/>
                </a:solidFill>
                <a:effectLst/>
                <a:latin typeface="inherit"/>
                <a:cs typeface="Segoe UI Historic" panose="020B0502040204020203" pitchFamily="34" charset="0"/>
              </a:rPr>
              <a:t>Work from home options:</a:t>
            </a:r>
            <a:endParaRPr kumimoji="0" lang="en-US" altLang="en-US" sz="2400" b="0" i="0" u="none" strike="noStrike" cap="none" normalizeH="0" baseline="0" dirty="0">
              <a:ln>
                <a:noFill/>
              </a:ln>
              <a:solidFill>
                <a:srgbClr val="050505"/>
              </a:solidFill>
              <a:effectLst/>
              <a:latin typeface="Segoe UI Historic" panose="020B0502040204020203" pitchFamily="34" charset="0"/>
              <a:cs typeface="Segoe UI Historic" panose="020B0502040204020203"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50505"/>
                </a:solidFill>
                <a:effectLst/>
                <a:latin typeface="inherit"/>
                <a:cs typeface="Segoe UI Historic" panose="020B0502040204020203" pitchFamily="34" charset="0"/>
              </a:rPr>
              <a:t>1.) Spare time: This is a commitment of 4-8hrs/</a:t>
            </a:r>
            <a:r>
              <a:rPr kumimoji="0" lang="en-US" altLang="en-US" sz="2400" b="0" i="0" u="none" strike="noStrike" cap="none" normalizeH="0" baseline="0" dirty="0" err="1">
                <a:ln>
                  <a:noFill/>
                </a:ln>
                <a:solidFill>
                  <a:srgbClr val="050505"/>
                </a:solidFill>
                <a:effectLst/>
                <a:latin typeface="inherit"/>
                <a:cs typeface="Segoe UI Historic" panose="020B0502040204020203" pitchFamily="34" charset="0"/>
              </a:rPr>
              <a:t>wk</a:t>
            </a:r>
            <a:endParaRPr kumimoji="0" lang="en-US" altLang="en-US" sz="2400" b="0" i="0" u="none" strike="noStrike" cap="none" normalizeH="0" baseline="0" dirty="0">
              <a:ln>
                <a:noFill/>
              </a:ln>
              <a:solidFill>
                <a:srgbClr val="050505"/>
              </a:solidFill>
              <a:effectLst/>
              <a:latin typeface="Segoe UI Historic" panose="020B0502040204020203" pitchFamily="34" charset="0"/>
              <a:cs typeface="Segoe UI Historic" panose="020B0502040204020203"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50505"/>
                </a:solidFill>
                <a:effectLst/>
                <a:latin typeface="inherit"/>
                <a:cs typeface="Segoe UI Historic" panose="020B0502040204020203" pitchFamily="34" charset="0"/>
              </a:rPr>
              <a:t>2.) Part time: This is a commitment of 8-20 </a:t>
            </a:r>
            <a:r>
              <a:rPr kumimoji="0" lang="en-US" altLang="en-US" sz="2400" b="0" i="0" u="none" strike="noStrike" cap="none" normalizeH="0" baseline="0" dirty="0" err="1">
                <a:ln>
                  <a:noFill/>
                </a:ln>
                <a:solidFill>
                  <a:srgbClr val="050505"/>
                </a:solidFill>
                <a:effectLst/>
                <a:latin typeface="inherit"/>
                <a:cs typeface="Segoe UI Historic" panose="020B0502040204020203" pitchFamily="34" charset="0"/>
              </a:rPr>
              <a:t>hrs</a:t>
            </a:r>
            <a:r>
              <a:rPr kumimoji="0" lang="en-US" altLang="en-US" sz="2400" b="0" i="0" u="none" strike="noStrike" cap="none" normalizeH="0" baseline="0" dirty="0">
                <a:ln>
                  <a:noFill/>
                </a:ln>
                <a:solidFill>
                  <a:srgbClr val="050505"/>
                </a:solidFill>
                <a:effectLst/>
                <a:latin typeface="inherit"/>
                <a:cs typeface="Segoe UI Historic" panose="020B0502040204020203" pitchFamily="34" charset="0"/>
              </a:rPr>
              <a:t>/</a:t>
            </a:r>
            <a:r>
              <a:rPr kumimoji="0" lang="en-US" altLang="en-US" sz="2400" b="0" i="0" u="none" strike="noStrike" cap="none" normalizeH="0" baseline="0" dirty="0" err="1">
                <a:ln>
                  <a:noFill/>
                </a:ln>
                <a:solidFill>
                  <a:srgbClr val="050505"/>
                </a:solidFill>
                <a:effectLst/>
                <a:latin typeface="inherit"/>
                <a:cs typeface="Segoe UI Historic" panose="020B0502040204020203" pitchFamily="34" charset="0"/>
              </a:rPr>
              <a:t>wk</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50505"/>
                </a:solidFill>
                <a:effectLst/>
                <a:latin typeface="inherit"/>
                <a:cs typeface="Segoe UI Historic" panose="020B0502040204020203" pitchFamily="34" charset="0"/>
              </a:rPr>
              <a:t>Hours are negotiable...no experience needed, just a CLEAN Background &amp; thirst to learn more about financial wellness best practices. They provide all the training &amp; professional licensing. </a:t>
            </a:r>
            <a:endParaRPr kumimoji="0" lang="en-US" altLang="en-US" sz="2400" b="0" i="0" u="none" strike="noStrike" cap="none" normalizeH="0" baseline="0" dirty="0">
              <a:ln>
                <a:noFill/>
              </a:ln>
              <a:solidFill>
                <a:schemeClr val="tx1"/>
              </a:solidFill>
              <a:effectLst/>
            </a:endParaRPr>
          </a:p>
          <a:p>
            <a:pPr marL="0" marR="0" lvl="0" indent="0" algn="l" defTabSz="914400" rtl="0" eaLnBrk="0" fontAlgn="ctr"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50505"/>
                </a:solidFill>
                <a:effectLst/>
                <a:latin typeface="inherit"/>
                <a:cs typeface="Segoe UI Historic" panose="020B0502040204020203" pitchFamily="34" charset="0"/>
              </a:rPr>
              <a:t>If you're interested comment below</a:t>
            </a:r>
            <a:r>
              <a:rPr kumimoji="0" lang="en-US" altLang="en-US" sz="2400" b="0" i="0" u="none" strike="noStrike" cap="none" normalizeH="0" baseline="0" dirty="0">
                <a:ln>
                  <a:noFill/>
                </a:ln>
                <a:effectLst/>
                <a:latin typeface="inherit"/>
                <a:cs typeface="Segoe UI Historic" panose="020B0502040204020203" pitchFamily="34" charset="0"/>
              </a:rPr>
              <a:t>       </a:t>
            </a:r>
            <a:r>
              <a:rPr kumimoji="0" lang="en-US" altLang="en-US" sz="2400" b="0" i="0" u="none" strike="noStrike" cap="none" normalizeH="0" baseline="0" dirty="0">
                <a:ln>
                  <a:noFill/>
                </a:ln>
                <a:solidFill>
                  <a:srgbClr val="050505"/>
                </a:solidFill>
                <a:effectLst/>
                <a:latin typeface="inherit"/>
                <a:cs typeface="Segoe UI Historic" panose="020B0502040204020203" pitchFamily="34" charset="0"/>
              </a:rPr>
              <a:t> and we will reach out ASAP. Also feel free to SHARE if you know someone who's looking. Thanks </a:t>
            </a:r>
            <a:endParaRPr kumimoji="0" lang="en-US" altLang="en-US" sz="2400" b="0" i="0" u="none" strike="noStrike" cap="none" normalizeH="0" baseline="0" dirty="0">
              <a:ln>
                <a:noFill/>
              </a:ln>
              <a:solidFill>
                <a:schemeClr val="tx1"/>
              </a:solidFill>
              <a:effectLst/>
              <a:latin typeface="Arial" panose="020B0604020202020204" pitchFamily="34" charset="0"/>
            </a:endParaRPr>
          </a:p>
          <a:p>
            <a:endParaRPr lang="en-US" dirty="0"/>
          </a:p>
        </p:txBody>
      </p:sp>
      <p:pic>
        <p:nvPicPr>
          <p:cNvPr id="4" name="Picture 2" descr="👇">
            <a:extLst>
              <a:ext uri="{FF2B5EF4-FFF2-40B4-BE49-F238E27FC236}">
                <a16:creationId xmlns:a16="http://schemas.microsoft.com/office/drawing/2014/main" id="{FED3691A-116D-7137-67A3-CFE8B99D48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4377" y="5407170"/>
            <a:ext cx="444932" cy="4449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17097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B60C6-02BF-D131-C339-460893CBD6BA}"/>
              </a:ext>
            </a:extLst>
          </p:cNvPr>
          <p:cNvSpPr>
            <a:spLocks noGrp="1"/>
          </p:cNvSpPr>
          <p:nvPr>
            <p:ph type="title"/>
          </p:nvPr>
        </p:nvSpPr>
        <p:spPr/>
        <p:txBody>
          <a:bodyPr/>
          <a:lstStyle/>
          <a:p>
            <a:r>
              <a:rPr lang="en-US" u="sng" dirty="0"/>
              <a:t>Respond to each “INTERESTED”</a:t>
            </a:r>
          </a:p>
        </p:txBody>
      </p:sp>
      <p:sp>
        <p:nvSpPr>
          <p:cNvPr id="3" name="Content Placeholder 2">
            <a:extLst>
              <a:ext uri="{FF2B5EF4-FFF2-40B4-BE49-F238E27FC236}">
                <a16:creationId xmlns:a16="http://schemas.microsoft.com/office/drawing/2014/main" id="{0AD5AAD7-4355-ADE9-EFEB-E20C07793D9A}"/>
              </a:ext>
            </a:extLst>
          </p:cNvPr>
          <p:cNvSpPr>
            <a:spLocks noGrp="1"/>
          </p:cNvSpPr>
          <p:nvPr>
            <p:ph idx="1"/>
          </p:nvPr>
        </p:nvSpPr>
        <p:spPr/>
        <p:txBody>
          <a:bodyPr/>
          <a:lstStyle/>
          <a:p>
            <a:r>
              <a:rPr lang="en-US" b="0" i="0" dirty="0">
                <a:solidFill>
                  <a:srgbClr val="050505"/>
                </a:solidFill>
                <a:effectLst/>
                <a:latin typeface="Segoe UI Historic" panose="020B0502040204020203" pitchFamily="34" charset="0"/>
              </a:rPr>
              <a:t>“</a:t>
            </a:r>
            <a:r>
              <a:rPr lang="en-US" b="1" i="0" dirty="0">
                <a:solidFill>
                  <a:srgbClr val="FF0000"/>
                </a:solidFill>
                <a:effectLst/>
                <a:latin typeface="Segoe UI Historic" panose="020B0502040204020203" pitchFamily="34" charset="0"/>
              </a:rPr>
              <a:t>LIKE” or “LOVE” each comment</a:t>
            </a:r>
          </a:p>
          <a:p>
            <a:r>
              <a:rPr lang="en-US" b="0" i="0" dirty="0">
                <a:solidFill>
                  <a:srgbClr val="050505"/>
                </a:solidFill>
                <a:effectLst/>
                <a:latin typeface="Segoe UI Historic" panose="020B0502040204020203" pitchFamily="34" charset="0"/>
              </a:rPr>
              <a:t>Hi Amanda ! Is it ok if I DM you some information ?</a:t>
            </a:r>
          </a:p>
          <a:p>
            <a:r>
              <a:rPr lang="en-US" b="1" dirty="0">
                <a:solidFill>
                  <a:srgbClr val="FF0000"/>
                </a:solidFill>
                <a:latin typeface="Segoe UI Historic" panose="020B0502040204020203" pitchFamily="34" charset="0"/>
              </a:rPr>
              <a:t>Wait For Answer</a:t>
            </a:r>
          </a:p>
          <a:p>
            <a:r>
              <a:rPr lang="en-US" b="1" u="sng" dirty="0"/>
              <a:t>Then Trainee sets up 3 way DM with Trainer</a:t>
            </a:r>
          </a:p>
          <a:p>
            <a:r>
              <a:rPr lang="en-US" b="0" i="0" dirty="0">
                <a:solidFill>
                  <a:srgbClr val="050505"/>
                </a:solidFill>
                <a:effectLst/>
                <a:latin typeface="Segoe UI Historic" panose="020B0502040204020203" pitchFamily="34" charset="0"/>
              </a:rPr>
              <a:t>Hi Diane! I wanted to introduce you to my Vice President Dave Durbin in this chat. Dave has an extremely successful 20 year career in the financial industry and is in charge of hiring! Dan and I are really excited to be working with him part time for now and wish you the best of luck!</a:t>
            </a:r>
            <a:endParaRPr lang="en-US" b="1" u="sng" dirty="0"/>
          </a:p>
        </p:txBody>
      </p:sp>
    </p:spTree>
    <p:extLst>
      <p:ext uri="{BB962C8B-B14F-4D97-AF65-F5344CB8AC3E}">
        <p14:creationId xmlns:p14="http://schemas.microsoft.com/office/powerpoint/2010/main" val="1528483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1CDE1-229F-B311-1A80-6BFD88265BE7}"/>
              </a:ext>
            </a:extLst>
          </p:cNvPr>
          <p:cNvSpPr>
            <a:spLocks noGrp="1"/>
          </p:cNvSpPr>
          <p:nvPr>
            <p:ph type="title"/>
          </p:nvPr>
        </p:nvSpPr>
        <p:spPr/>
        <p:txBody>
          <a:bodyPr/>
          <a:lstStyle/>
          <a:p>
            <a:r>
              <a:rPr lang="en-US" u="sng" dirty="0"/>
              <a:t>Trainer Responds with </a:t>
            </a:r>
          </a:p>
        </p:txBody>
      </p:sp>
      <p:sp>
        <p:nvSpPr>
          <p:cNvPr id="3" name="Content Placeholder 2">
            <a:extLst>
              <a:ext uri="{FF2B5EF4-FFF2-40B4-BE49-F238E27FC236}">
                <a16:creationId xmlns:a16="http://schemas.microsoft.com/office/drawing/2014/main" id="{E6E10E8C-FB8C-DD99-1B0D-1F44B1CD1899}"/>
              </a:ext>
            </a:extLst>
          </p:cNvPr>
          <p:cNvSpPr>
            <a:spLocks noGrp="1"/>
          </p:cNvSpPr>
          <p:nvPr>
            <p:ph idx="1"/>
          </p:nvPr>
        </p:nvSpPr>
        <p:spPr/>
        <p:txBody>
          <a:bodyPr/>
          <a:lstStyle/>
          <a:p>
            <a:r>
              <a:rPr lang="en-US" b="0" i="0" dirty="0">
                <a:effectLst/>
                <a:latin typeface="Segoe UI Historic" panose="020B0502040204020203" pitchFamily="34" charset="0"/>
              </a:rPr>
              <a:t>Hi Diane! Great to meet you &amp; looking forward to getting to know better &amp; seeing if there is a fit. Dan &amp; Denise have become great friends of ours through the youth sports/coaching arena in the area! I'm setting up a few Zoom interviews tomorrow &amp; Friday for 30mins to go over the details and get a sense of what you're open to </a:t>
            </a:r>
            <a:r>
              <a:rPr lang="en-US" b="0" i="0" dirty="0" err="1">
                <a:effectLst/>
                <a:latin typeface="Segoe UI Historic" panose="020B0502040204020203" pitchFamily="34" charset="0"/>
              </a:rPr>
              <a:t>ect</a:t>
            </a:r>
            <a:r>
              <a:rPr lang="en-US" b="0" i="0" dirty="0">
                <a:effectLst/>
                <a:latin typeface="Segoe UI Historic" panose="020B0502040204020203" pitchFamily="34" charset="0"/>
              </a:rPr>
              <a:t>. Is morning, afternoon or evening best for you ?</a:t>
            </a:r>
            <a:endParaRPr lang="en-US" dirty="0"/>
          </a:p>
        </p:txBody>
      </p:sp>
    </p:spTree>
    <p:extLst>
      <p:ext uri="{BB962C8B-B14F-4D97-AF65-F5344CB8AC3E}">
        <p14:creationId xmlns:p14="http://schemas.microsoft.com/office/powerpoint/2010/main" val="1365110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F550A-BE45-AED9-C1AA-1CCF3CE972DB}"/>
              </a:ext>
            </a:extLst>
          </p:cNvPr>
          <p:cNvSpPr>
            <a:spLocks noGrp="1"/>
          </p:cNvSpPr>
          <p:nvPr>
            <p:ph type="title"/>
          </p:nvPr>
        </p:nvSpPr>
        <p:spPr/>
        <p:txBody>
          <a:bodyPr/>
          <a:lstStyle/>
          <a:p>
            <a:r>
              <a:rPr lang="en-US" u="sng" dirty="0"/>
              <a:t>WHEN FRIENDS SHARE</a:t>
            </a:r>
          </a:p>
        </p:txBody>
      </p:sp>
      <p:sp>
        <p:nvSpPr>
          <p:cNvPr id="3" name="Content Placeholder 2">
            <a:extLst>
              <a:ext uri="{FF2B5EF4-FFF2-40B4-BE49-F238E27FC236}">
                <a16:creationId xmlns:a16="http://schemas.microsoft.com/office/drawing/2014/main" id="{F7868995-90AB-11A7-B016-FF6997DF621C}"/>
              </a:ext>
            </a:extLst>
          </p:cNvPr>
          <p:cNvSpPr>
            <a:spLocks noGrp="1"/>
          </p:cNvSpPr>
          <p:nvPr>
            <p:ph idx="1"/>
          </p:nvPr>
        </p:nvSpPr>
        <p:spPr/>
        <p:txBody>
          <a:bodyPr/>
          <a:lstStyle/>
          <a:p>
            <a:r>
              <a:rPr lang="en-US" dirty="0"/>
              <a:t>Have them post a PIC of YOU &amp; THEM &amp; GIVE YOU CREDITBILITY </a:t>
            </a:r>
          </a:p>
        </p:txBody>
      </p:sp>
    </p:spTree>
    <p:extLst>
      <p:ext uri="{BB962C8B-B14F-4D97-AF65-F5344CB8AC3E}">
        <p14:creationId xmlns:p14="http://schemas.microsoft.com/office/powerpoint/2010/main" val="21730509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74</TotalTime>
  <Words>526</Words>
  <Application>Microsoft Office PowerPoint</Application>
  <PresentationFormat>Widescreen</PresentationFormat>
  <Paragraphs>36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inherit</vt:lpstr>
      <vt:lpstr>Segoe UI Historic</vt:lpstr>
      <vt:lpstr>Tw Cen MT</vt:lpstr>
      <vt:lpstr>Tw Cen MT Condensed</vt:lpstr>
      <vt:lpstr>Wingdings 3</vt:lpstr>
      <vt:lpstr>Integral</vt:lpstr>
      <vt:lpstr>RECRUITING ON FACE BOOK </vt:lpstr>
      <vt:lpstr>THE POST BY VETERAN----ADD Nice Picture</vt:lpstr>
      <vt:lpstr>Post by NEW TEAMMATE—ADD NICE PICTURE</vt:lpstr>
      <vt:lpstr>Respond to each “INTERESTED”</vt:lpstr>
      <vt:lpstr>Trainer Responds with </vt:lpstr>
      <vt:lpstr>WHEN FRIENDS SHARE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RECRUITINBG ON FACE BOOK </dc:title>
  <dc:creator>Dave Durbin</dc:creator>
  <cp:lastModifiedBy>Dave Durbin</cp:lastModifiedBy>
  <cp:revision>3</cp:revision>
  <dcterms:created xsi:type="dcterms:W3CDTF">2024-01-17T12:57:58Z</dcterms:created>
  <dcterms:modified xsi:type="dcterms:W3CDTF">2024-01-17T14:12:10Z</dcterms:modified>
</cp:coreProperties>
</file>