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339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76672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605575"/>
              <a:satOff val="15655"/>
              <a:lumOff val="22628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7AAA9"/>
              </a:solidFill>
              <a:prstDash val="solid"/>
              <a:miter lim="400000"/>
            </a:ln>
          </a:left>
          <a:right>
            <a:ln w="12700" cap="flat">
              <a:solidFill>
                <a:srgbClr val="A7AA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7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7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4048125" y="3089671"/>
            <a:ext cx="16287750" cy="4643439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114" sz="114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4048125" y="7500937"/>
            <a:ext cx="16287750" cy="2046833"/>
          </a:xfrm>
          <a:prstGeom prst="rect">
            <a:avLst/>
          </a:prstGeom>
        </p:spPr>
        <p:txBody>
          <a:bodyPr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4048125" y="11827711"/>
            <a:ext cx="16287750" cy="603648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8" sz="28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991839" y="12839485"/>
            <a:ext cx="402464" cy="44539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4048125" y="3446859"/>
            <a:ext cx="16287750" cy="625078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4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4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4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4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4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4048125" y="2708555"/>
            <a:ext cx="16287750" cy="584583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22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22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22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22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22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4048125" y="7910732"/>
            <a:ext cx="16287750" cy="887255"/>
          </a:xfrm>
          <a:prstGeom prst="rect">
            <a:avLst/>
          </a:prstGeom>
        </p:spPr>
        <p:txBody>
          <a:bodyPr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4048125" y="10113318"/>
            <a:ext cx="16287750" cy="887255"/>
          </a:xfrm>
          <a:prstGeom prst="rect">
            <a:avLst/>
          </a:prstGeom>
        </p:spPr>
        <p:txBody>
          <a:bodyPr anchor="ctr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4048125" y="3857625"/>
            <a:ext cx="16287750" cy="5089922"/>
          </a:xfrm>
          <a:prstGeom prst="rect">
            <a:avLst/>
          </a:prstGeom>
        </p:spPr>
        <p:txBody>
          <a:bodyPr anchor="ctr"/>
          <a:lstStyle>
            <a:lvl1pPr marL="0" indent="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80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80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80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80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821531">
              <a:lnSpc>
                <a:spcPct val="80000"/>
              </a:lnSpc>
              <a:spcBef>
                <a:spcPts val="0"/>
              </a:spcBef>
              <a:buSzTx/>
              <a:buNone/>
              <a:defRPr sz="80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1"/>
          <p:cNvSpPr/>
          <p:nvPr>
            <p:ph type="pic" sz="quarter" idx="21"/>
          </p:nvPr>
        </p:nvSpPr>
        <p:spPr>
          <a:xfrm>
            <a:off x="12326963" y="1071562"/>
            <a:ext cx="8036719" cy="53566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each and sea at sunset"/>
          <p:cNvSpPr/>
          <p:nvPr>
            <p:ph type="pic" idx="22"/>
          </p:nvPr>
        </p:nvSpPr>
        <p:spPr>
          <a:xfrm>
            <a:off x="-309563" y="1071562"/>
            <a:ext cx="16716376" cy="11144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Sea against sky at sunset 2"/>
          <p:cNvSpPr/>
          <p:nvPr>
            <p:ph type="pic" sz="half" idx="23"/>
          </p:nvPr>
        </p:nvSpPr>
        <p:spPr>
          <a:xfrm>
            <a:off x="12416259" y="5115099"/>
            <a:ext cx="7858126" cy="8834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90768" y="12839485"/>
            <a:ext cx="402464" cy="44539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/>
          <p:nvPr>
            <p:ph type="pic" idx="21"/>
          </p:nvPr>
        </p:nvSpPr>
        <p:spPr>
          <a:xfrm>
            <a:off x="3833812" y="1071562"/>
            <a:ext cx="16716376" cy="11144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2015521" y="11412063"/>
            <a:ext cx="345815" cy="330067"/>
          </a:xfrm>
          <a:prstGeom prst="rect">
            <a:avLst/>
          </a:prstGeom>
        </p:spPr>
        <p:txBody>
          <a:bodyPr lIns="53577" tIns="53577" rIns="53577" bIns="53577"/>
          <a:lstStyle>
            <a:lvl1pPr defTabSz="821530"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/>
          <p:nvPr>
            <p:ph type="pic" idx="21"/>
          </p:nvPr>
        </p:nvSpPr>
        <p:spPr>
          <a:xfrm>
            <a:off x="1190625" y="-839391"/>
            <a:ext cx="21984891" cy="14656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4048125" y="3089671"/>
            <a:ext cx="16287750" cy="4643439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pc="-114" sz="114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4048125" y="7500937"/>
            <a:ext cx="16287750" cy="2049121"/>
          </a:xfrm>
          <a:prstGeom prst="rect">
            <a:avLst/>
          </a:prstGeom>
        </p:spPr>
        <p:txBody>
          <a:bodyPr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52" sz="5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4048125" y="11822906"/>
            <a:ext cx="16287750" cy="603648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8" sz="28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11991839" y="12839485"/>
            <a:ext cx="402464" cy="445390"/>
          </a:xfrm>
          <a:prstGeom prst="rect">
            <a:avLst/>
          </a:prstGeom>
        </p:spPr>
        <p:txBody>
          <a:bodyPr/>
          <a:lstStyle>
            <a:lvl1pPr defTabSz="821531"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a against sky at sunset"/>
          <p:cNvSpPr/>
          <p:nvPr>
            <p:ph type="pic" idx="21"/>
          </p:nvPr>
        </p:nvSpPr>
        <p:spPr>
          <a:xfrm>
            <a:off x="7868184" y="1071562"/>
            <a:ext cx="16720069" cy="11144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4048415" y="4010336"/>
            <a:ext cx="7113590" cy="293696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4048415" y="6715125"/>
            <a:ext cx="7113590" cy="5500688"/>
          </a:xfrm>
          <a:prstGeom prst="rect">
            <a:avLst/>
          </a:prstGeom>
        </p:spPr>
        <p:txBody>
          <a:bodyPr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4048125" y="2116236"/>
            <a:ext cx="16287750" cy="887254"/>
          </a:xfrm>
          <a:prstGeom prst="rect">
            <a:avLst/>
          </a:prstGeom>
        </p:spPr>
        <p:txBody>
          <a:bodyPr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814387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4043264" y="520224"/>
            <a:ext cx="7107288" cy="2855198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61" name="Body Level One…"/>
          <p:cNvSpPr txBox="1"/>
          <p:nvPr>
            <p:ph type="body" sz="quarter" idx="1" hasCustomPrompt="1"/>
          </p:nvPr>
        </p:nvSpPr>
        <p:spPr>
          <a:xfrm>
            <a:off x="4048125" y="4798218"/>
            <a:ext cx="7108032" cy="740685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Slide Subtitle"/>
          <p:cNvSpPr txBox="1"/>
          <p:nvPr>
            <p:ph type="body" sz="quarter" idx="21" hasCustomPrompt="1"/>
          </p:nvPr>
        </p:nvSpPr>
        <p:spPr>
          <a:xfrm>
            <a:off x="4048125" y="3190756"/>
            <a:ext cx="7108032" cy="887254"/>
          </a:xfrm>
          <a:prstGeom prst="rect">
            <a:avLst/>
          </a:prstGeom>
        </p:spPr>
        <p:txBody>
          <a:bodyPr anchor="ctr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Sea against sky at sunset"/>
          <p:cNvSpPr/>
          <p:nvPr>
            <p:ph type="pic" sz="half" idx="22"/>
          </p:nvPr>
        </p:nvSpPr>
        <p:spPr>
          <a:xfrm>
            <a:off x="11271818" y="1071562"/>
            <a:ext cx="9912800" cy="111442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4048125" y="3446859"/>
            <a:ext cx="16287750" cy="6250782"/>
          </a:xfrm>
          <a:prstGeom prst="rect">
            <a:avLst/>
          </a:prstGeom>
        </p:spPr>
        <p:txBody>
          <a:bodyPr anchor="ctr"/>
          <a:lstStyle>
            <a:lvl1pPr defTabSz="1160859">
              <a:lnSpc>
                <a:spcPct val="80000"/>
              </a:lnSpc>
              <a:defRPr spc="-114" sz="114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991839" y="12839485"/>
            <a:ext cx="402464" cy="44539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4048125" y="553640"/>
            <a:ext cx="16287750" cy="1643064"/>
          </a:xfrm>
          <a:prstGeom prst="rect">
            <a:avLst/>
          </a:prstGeom>
        </p:spPr>
        <p:txBody>
          <a:bodyPr anchor="ctr"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4048125" y="2116236"/>
            <a:ext cx="16287750" cy="887254"/>
          </a:xfrm>
          <a:prstGeom prst="rect">
            <a:avLst/>
          </a:prstGeom>
        </p:spPr>
        <p:txBody>
          <a:bodyPr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/>
          <p:nvPr>
            <p:ph type="body" idx="1" hasCustomPrompt="1"/>
          </p:nvPr>
        </p:nvSpPr>
        <p:spPr>
          <a:xfrm>
            <a:off x="4048125" y="4215259"/>
            <a:ext cx="16287750" cy="850106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2300"/>
              </a:spcBef>
              <a:buSzTx/>
              <a:buNone/>
              <a:defRPr spc="-119" sz="60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spcBef>
                <a:spcPts val="2300"/>
              </a:spcBef>
              <a:buSzTx/>
              <a:buNone/>
              <a:defRPr spc="-119" sz="60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spcBef>
                <a:spcPts val="2300"/>
              </a:spcBef>
              <a:buSzTx/>
              <a:buNone/>
              <a:defRPr spc="-119" sz="60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spcBef>
                <a:spcPts val="2300"/>
              </a:spcBef>
              <a:buSzTx/>
              <a:buNone/>
              <a:defRPr spc="-119" sz="60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spcBef>
                <a:spcPts val="2300"/>
              </a:spcBef>
              <a:buSzTx/>
              <a:buNone/>
              <a:defRPr spc="-119" sz="60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9" name="Agenda Title"/>
          <p:cNvSpPr txBox="1"/>
          <p:nvPr>
            <p:ph type="title" hasCustomPrompt="1"/>
          </p:nvPr>
        </p:nvSpPr>
        <p:spPr>
          <a:xfrm>
            <a:off x="4048125" y="553640"/>
            <a:ext cx="16287750" cy="1643064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4048125" y="2116236"/>
            <a:ext cx="16287750" cy="887254"/>
          </a:xfrm>
          <a:prstGeom prst="rect">
            <a:avLst/>
          </a:prstGeom>
        </p:spPr>
        <p:txBody>
          <a:bodyPr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pc="-44" sz="44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4048125" y="4214812"/>
            <a:ext cx="16287750" cy="8501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4048125" y="559593"/>
            <a:ext cx="16287750" cy="1643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86005" y="12839485"/>
            <a:ext cx="402464" cy="445390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b">
            <a:spAutoFit/>
          </a:bodyPr>
          <a:lstStyle>
            <a:lvl1pPr defTabSz="2446734">
              <a:lnSpc>
                <a:spcPct val="100000"/>
              </a:lnSpc>
              <a:defRPr sz="18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46734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9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511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9448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3385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17322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1259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25196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29133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33070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3700779" marR="0" indent="-551179" algn="l" defTabSz="2446734" rtl="0" latinLnBrk="0">
        <a:lnSpc>
          <a:spcPct val="90000"/>
        </a:lnSpc>
        <a:spcBef>
          <a:spcPts val="2800"/>
        </a:spcBef>
        <a:spcAft>
          <a:spcPts val="0"/>
        </a:spcAft>
        <a:buClrTx/>
        <a:buSzPct val="175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244673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oster_all-rings.jpg" descr="poster_all-r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788" y="181829"/>
            <a:ext cx="16690424" cy="1335234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ctangle"/>
          <p:cNvSpPr/>
          <p:nvPr/>
        </p:nvSpPr>
        <p:spPr>
          <a:xfrm>
            <a:off x="2985342" y="117484"/>
            <a:ext cx="18413316" cy="13352341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3577" tIns="53577" rIns="53577" bIns="53577" anchor="ctr"/>
          <a:lstStyle/>
          <a:p>
            <a:pPr defTabSz="821530">
              <a:lnSpc>
                <a:spcPct val="100000"/>
              </a:lnSpc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aphicFrame>
        <p:nvGraphicFramePr>
          <p:cNvPr id="160" name="Table 1"/>
          <p:cNvGraphicFramePr/>
          <p:nvPr/>
        </p:nvGraphicFramePr>
        <p:xfrm>
          <a:off x="1749322" y="1667090"/>
          <a:ext cx="20888531" cy="63467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487831"/>
                <a:gridCol w="10397524"/>
              </a:tblGrid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chemeClr val="accent5">
                              <a:hueOff val="-65973"/>
                              <a:satOff val="18050"/>
                              <a:lumOff val="-15912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Title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chemeClr val="accent5">
                              <a:hueOff val="-65973"/>
                              <a:satOff val="18050"/>
                              <a:lumOff val="-15912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Compensation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REP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$250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3748"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Sr REP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$350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3748"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DISTRICT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$500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3748"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DIVISION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$600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3748"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REGIONAL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$700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93748"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RVP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$1100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1" name="Average Premium: $1000/yr"/>
          <p:cNvSpPr txBox="1"/>
          <p:nvPr/>
        </p:nvSpPr>
        <p:spPr>
          <a:xfrm>
            <a:off x="8961154" y="-491659"/>
            <a:ext cx="15144421" cy="197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Average Premium: $1000/yr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oster_all-rings.jpg" descr="poster_all-r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788" y="181829"/>
            <a:ext cx="16690424" cy="1335234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tangle"/>
          <p:cNvSpPr/>
          <p:nvPr/>
        </p:nvSpPr>
        <p:spPr>
          <a:xfrm>
            <a:off x="2985342" y="181829"/>
            <a:ext cx="18413316" cy="13352342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3577" tIns="53577" rIns="53577" bIns="53577" anchor="ctr"/>
          <a:lstStyle/>
          <a:p>
            <a:pPr defTabSz="821530">
              <a:lnSpc>
                <a:spcPct val="100000"/>
              </a:lnSpc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5" name="Average Premium: $1000/yr"/>
          <p:cNvSpPr txBox="1"/>
          <p:nvPr/>
        </p:nvSpPr>
        <p:spPr>
          <a:xfrm>
            <a:off x="8961154" y="-491659"/>
            <a:ext cx="15144421" cy="197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Average Premium: $1000/yr</a:t>
            </a:r>
          </a:p>
        </p:txBody>
      </p:sp>
      <p:sp>
        <p:nvSpPr>
          <p:cNvPr id="166" name="RL $700"/>
          <p:cNvSpPr/>
          <p:nvPr/>
        </p:nvSpPr>
        <p:spPr>
          <a:xfrm>
            <a:off x="1828574" y="6206569"/>
            <a:ext cx="3607253" cy="2091732"/>
          </a:xfrm>
          <a:prstGeom prst="roundRect">
            <a:avLst>
              <a:gd name="adj" fmla="val 9107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RL $700</a:t>
            </a:r>
          </a:p>
        </p:txBody>
      </p:sp>
      <p:sp>
        <p:nvSpPr>
          <p:cNvPr id="167" name="DIS $500"/>
          <p:cNvSpPr/>
          <p:nvPr/>
        </p:nvSpPr>
        <p:spPr>
          <a:xfrm>
            <a:off x="7886210" y="11602335"/>
            <a:ext cx="3607254" cy="1210647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68" name="DIS $500"/>
          <p:cNvSpPr/>
          <p:nvPr/>
        </p:nvSpPr>
        <p:spPr>
          <a:xfrm>
            <a:off x="11944558" y="10587051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69" name="DIS $500"/>
          <p:cNvSpPr/>
          <p:nvPr/>
        </p:nvSpPr>
        <p:spPr>
          <a:xfrm>
            <a:off x="7844380" y="9534535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0" name="DIS $500"/>
          <p:cNvSpPr/>
          <p:nvPr/>
        </p:nvSpPr>
        <p:spPr>
          <a:xfrm>
            <a:off x="11944558" y="8599517"/>
            <a:ext cx="3607253" cy="1210647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1" name="DIS $500"/>
          <p:cNvSpPr/>
          <p:nvPr/>
        </p:nvSpPr>
        <p:spPr>
          <a:xfrm>
            <a:off x="7844380" y="7466733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2" name="DIS $500"/>
          <p:cNvSpPr/>
          <p:nvPr/>
        </p:nvSpPr>
        <p:spPr>
          <a:xfrm>
            <a:off x="11944558" y="6509559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3" name="DIS $500"/>
          <p:cNvSpPr/>
          <p:nvPr/>
        </p:nvSpPr>
        <p:spPr>
          <a:xfrm>
            <a:off x="7820261" y="5398931"/>
            <a:ext cx="3607253" cy="1210647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4" name="DIS $500"/>
          <p:cNvSpPr/>
          <p:nvPr/>
        </p:nvSpPr>
        <p:spPr>
          <a:xfrm>
            <a:off x="11944558" y="4451835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5" name="DIS $500"/>
          <p:cNvSpPr/>
          <p:nvPr/>
        </p:nvSpPr>
        <p:spPr>
          <a:xfrm>
            <a:off x="7747905" y="3334235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6" name="DIS $500"/>
          <p:cNvSpPr/>
          <p:nvPr/>
        </p:nvSpPr>
        <p:spPr>
          <a:xfrm>
            <a:off x="11944558" y="2393606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177" name="Line"/>
          <p:cNvSpPr/>
          <p:nvPr/>
        </p:nvSpPr>
        <p:spPr>
          <a:xfrm>
            <a:off x="5491884" y="7010400"/>
            <a:ext cx="6396617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78" name="Line"/>
          <p:cNvSpPr/>
          <p:nvPr/>
        </p:nvSpPr>
        <p:spPr>
          <a:xfrm flipH="1">
            <a:off x="6693001" y="3043955"/>
            <a:ext cx="1" cy="911867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79" name="Line"/>
          <p:cNvSpPr/>
          <p:nvPr/>
        </p:nvSpPr>
        <p:spPr>
          <a:xfrm>
            <a:off x="6718458" y="3886200"/>
            <a:ext cx="1123795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0" name="Line"/>
          <p:cNvSpPr/>
          <p:nvPr/>
        </p:nvSpPr>
        <p:spPr>
          <a:xfrm>
            <a:off x="6718458" y="5994400"/>
            <a:ext cx="1123795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1" name="Line"/>
          <p:cNvSpPr/>
          <p:nvPr/>
        </p:nvSpPr>
        <p:spPr>
          <a:xfrm>
            <a:off x="6718458" y="8028017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2" name="Line"/>
          <p:cNvSpPr/>
          <p:nvPr/>
        </p:nvSpPr>
        <p:spPr>
          <a:xfrm>
            <a:off x="6718458" y="10061635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3" name="Line"/>
          <p:cNvSpPr/>
          <p:nvPr/>
        </p:nvSpPr>
        <p:spPr>
          <a:xfrm>
            <a:off x="6718458" y="12169835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4" name="Line"/>
          <p:cNvSpPr/>
          <p:nvPr/>
        </p:nvSpPr>
        <p:spPr>
          <a:xfrm>
            <a:off x="6698096" y="2998834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5" name="Line"/>
          <p:cNvSpPr/>
          <p:nvPr/>
        </p:nvSpPr>
        <p:spPr>
          <a:xfrm>
            <a:off x="6698096" y="5004617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6" name="Line"/>
          <p:cNvSpPr/>
          <p:nvPr/>
        </p:nvSpPr>
        <p:spPr>
          <a:xfrm>
            <a:off x="6698096" y="9082117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7" name="Line"/>
          <p:cNvSpPr/>
          <p:nvPr/>
        </p:nvSpPr>
        <p:spPr>
          <a:xfrm>
            <a:off x="6698095" y="11153835"/>
            <a:ext cx="522681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8" name="Line"/>
          <p:cNvSpPr/>
          <p:nvPr/>
        </p:nvSpPr>
        <p:spPr>
          <a:xfrm>
            <a:off x="11422496" y="3886200"/>
            <a:ext cx="5226810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9" name="Line"/>
          <p:cNvSpPr/>
          <p:nvPr/>
        </p:nvSpPr>
        <p:spPr>
          <a:xfrm>
            <a:off x="11422496" y="6007508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0" name="Line"/>
          <p:cNvSpPr/>
          <p:nvPr/>
        </p:nvSpPr>
        <p:spPr>
          <a:xfrm>
            <a:off x="11422496" y="8128000"/>
            <a:ext cx="5226810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1" name="Line"/>
          <p:cNvSpPr/>
          <p:nvPr/>
        </p:nvSpPr>
        <p:spPr>
          <a:xfrm>
            <a:off x="11422496" y="10137835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2" name="Line"/>
          <p:cNvSpPr/>
          <p:nvPr/>
        </p:nvSpPr>
        <p:spPr>
          <a:xfrm>
            <a:off x="11531619" y="12246035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3" name="Line"/>
          <p:cNvSpPr/>
          <p:nvPr/>
        </p:nvSpPr>
        <p:spPr>
          <a:xfrm>
            <a:off x="15557658" y="2932899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4" name="Line"/>
          <p:cNvSpPr/>
          <p:nvPr/>
        </p:nvSpPr>
        <p:spPr>
          <a:xfrm>
            <a:off x="15557658" y="4946854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5" name="Line"/>
          <p:cNvSpPr/>
          <p:nvPr/>
        </p:nvSpPr>
        <p:spPr>
          <a:xfrm>
            <a:off x="15557658" y="7131427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6" name="Line"/>
          <p:cNvSpPr/>
          <p:nvPr/>
        </p:nvSpPr>
        <p:spPr>
          <a:xfrm>
            <a:off x="15557658" y="9204840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7" name="Line"/>
          <p:cNvSpPr/>
          <p:nvPr/>
        </p:nvSpPr>
        <p:spPr>
          <a:xfrm>
            <a:off x="15557658" y="11153835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98" name="$200"/>
          <p:cNvSpPr txBox="1"/>
          <p:nvPr/>
        </p:nvSpPr>
        <p:spPr>
          <a:xfrm>
            <a:off x="17035754" y="2495955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199" name="$200"/>
          <p:cNvSpPr txBox="1"/>
          <p:nvPr/>
        </p:nvSpPr>
        <p:spPr>
          <a:xfrm>
            <a:off x="17035754" y="3449256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0" name="$200"/>
          <p:cNvSpPr txBox="1"/>
          <p:nvPr/>
        </p:nvSpPr>
        <p:spPr>
          <a:xfrm>
            <a:off x="17035754" y="4509910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1" name="$200"/>
          <p:cNvSpPr txBox="1"/>
          <p:nvPr/>
        </p:nvSpPr>
        <p:spPr>
          <a:xfrm>
            <a:off x="17035754" y="5557456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2" name="$200"/>
          <p:cNvSpPr txBox="1"/>
          <p:nvPr/>
        </p:nvSpPr>
        <p:spPr>
          <a:xfrm>
            <a:off x="17035754" y="6677938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3" name="$200"/>
          <p:cNvSpPr txBox="1"/>
          <p:nvPr/>
        </p:nvSpPr>
        <p:spPr>
          <a:xfrm>
            <a:off x="17035754" y="7665656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4" name="$200"/>
          <p:cNvSpPr txBox="1"/>
          <p:nvPr/>
        </p:nvSpPr>
        <p:spPr>
          <a:xfrm>
            <a:off x="17035754" y="8767896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5" name="$200"/>
          <p:cNvSpPr txBox="1"/>
          <p:nvPr/>
        </p:nvSpPr>
        <p:spPr>
          <a:xfrm>
            <a:off x="17035754" y="9702914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6" name="$200"/>
          <p:cNvSpPr txBox="1"/>
          <p:nvPr/>
        </p:nvSpPr>
        <p:spPr>
          <a:xfrm>
            <a:off x="17035754" y="10716891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7" name="$200"/>
          <p:cNvSpPr txBox="1"/>
          <p:nvPr/>
        </p:nvSpPr>
        <p:spPr>
          <a:xfrm>
            <a:off x="17035754" y="11730870"/>
            <a:ext cx="1573811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$200</a:t>
            </a:r>
          </a:p>
        </p:txBody>
      </p:sp>
      <p:sp>
        <p:nvSpPr>
          <p:cNvPr id="208" name="Difference"/>
          <p:cNvSpPr txBox="1"/>
          <p:nvPr/>
        </p:nvSpPr>
        <p:spPr>
          <a:xfrm>
            <a:off x="16389502" y="1341056"/>
            <a:ext cx="2866315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Difference</a:t>
            </a:r>
          </a:p>
        </p:txBody>
      </p:sp>
      <p:sp>
        <p:nvSpPr>
          <p:cNvPr id="209" name="RL Total Override Income = $2000/mo"/>
          <p:cNvSpPr/>
          <p:nvPr/>
        </p:nvSpPr>
        <p:spPr>
          <a:xfrm>
            <a:off x="19405373" y="6206569"/>
            <a:ext cx="3607253" cy="3730974"/>
          </a:xfrm>
          <a:prstGeom prst="roundRect">
            <a:avLst>
              <a:gd name="adj" fmla="val 5281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RL Total Override Income = $2000/mo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oster_all-rings.jpg" descr="poster_all-r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788" y="181829"/>
            <a:ext cx="16690424" cy="1335234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"/>
          <p:cNvSpPr/>
          <p:nvPr/>
        </p:nvSpPr>
        <p:spPr>
          <a:xfrm>
            <a:off x="2985342" y="181829"/>
            <a:ext cx="18413316" cy="13352342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3577" tIns="53577" rIns="53577" bIns="53577" anchor="ctr"/>
          <a:lstStyle/>
          <a:p>
            <a:pPr defTabSz="821530">
              <a:lnSpc>
                <a:spcPct val="100000"/>
              </a:lnSpc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Average Premium: $1000/yr"/>
          <p:cNvSpPr txBox="1"/>
          <p:nvPr/>
        </p:nvSpPr>
        <p:spPr>
          <a:xfrm>
            <a:off x="8961154" y="-491659"/>
            <a:ext cx="15144421" cy="197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Average Premium: $1000/yr</a:t>
            </a:r>
          </a:p>
        </p:txBody>
      </p:sp>
      <p:sp>
        <p:nvSpPr>
          <p:cNvPr id="214" name="RVP $1100"/>
          <p:cNvSpPr/>
          <p:nvPr/>
        </p:nvSpPr>
        <p:spPr>
          <a:xfrm>
            <a:off x="1828574" y="6206569"/>
            <a:ext cx="3607253" cy="2091732"/>
          </a:xfrm>
          <a:prstGeom prst="roundRect">
            <a:avLst>
              <a:gd name="adj" fmla="val 9107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RVP $1100</a:t>
            </a:r>
          </a:p>
        </p:txBody>
      </p:sp>
      <p:sp>
        <p:nvSpPr>
          <p:cNvPr id="215" name="DIS $500"/>
          <p:cNvSpPr/>
          <p:nvPr/>
        </p:nvSpPr>
        <p:spPr>
          <a:xfrm>
            <a:off x="7886210" y="11602335"/>
            <a:ext cx="3607254" cy="1210647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16" name="DIS $500"/>
          <p:cNvSpPr/>
          <p:nvPr/>
        </p:nvSpPr>
        <p:spPr>
          <a:xfrm>
            <a:off x="11944558" y="10587051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17" name="DIS $500"/>
          <p:cNvSpPr/>
          <p:nvPr/>
        </p:nvSpPr>
        <p:spPr>
          <a:xfrm>
            <a:off x="7844380" y="9534535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18" name="DIS $500"/>
          <p:cNvSpPr/>
          <p:nvPr/>
        </p:nvSpPr>
        <p:spPr>
          <a:xfrm>
            <a:off x="11944558" y="8599517"/>
            <a:ext cx="3607253" cy="1210647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19" name="DIS $500"/>
          <p:cNvSpPr/>
          <p:nvPr/>
        </p:nvSpPr>
        <p:spPr>
          <a:xfrm>
            <a:off x="7844380" y="7466733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20" name="DIS $500"/>
          <p:cNvSpPr/>
          <p:nvPr/>
        </p:nvSpPr>
        <p:spPr>
          <a:xfrm>
            <a:off x="11944558" y="6509559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21" name="DIS $500"/>
          <p:cNvSpPr/>
          <p:nvPr/>
        </p:nvSpPr>
        <p:spPr>
          <a:xfrm>
            <a:off x="7820261" y="5398931"/>
            <a:ext cx="3607253" cy="1210647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22" name="DIS $500"/>
          <p:cNvSpPr/>
          <p:nvPr/>
        </p:nvSpPr>
        <p:spPr>
          <a:xfrm>
            <a:off x="11944558" y="4451835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23" name="DIS $500"/>
          <p:cNvSpPr/>
          <p:nvPr/>
        </p:nvSpPr>
        <p:spPr>
          <a:xfrm>
            <a:off x="7747905" y="3334235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24" name="DIS $500"/>
          <p:cNvSpPr/>
          <p:nvPr/>
        </p:nvSpPr>
        <p:spPr>
          <a:xfrm>
            <a:off x="11944558" y="2393606"/>
            <a:ext cx="3607253" cy="1210646"/>
          </a:xfrm>
          <a:prstGeom prst="roundRect">
            <a:avLst>
              <a:gd name="adj" fmla="val 15735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DIS $500</a:t>
            </a:r>
          </a:p>
        </p:txBody>
      </p:sp>
      <p:sp>
        <p:nvSpPr>
          <p:cNvPr id="225" name="Line"/>
          <p:cNvSpPr/>
          <p:nvPr/>
        </p:nvSpPr>
        <p:spPr>
          <a:xfrm>
            <a:off x="5491884" y="7010400"/>
            <a:ext cx="6396617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26" name="Line"/>
          <p:cNvSpPr/>
          <p:nvPr/>
        </p:nvSpPr>
        <p:spPr>
          <a:xfrm flipH="1">
            <a:off x="6693001" y="3043955"/>
            <a:ext cx="1" cy="911867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27" name="Line"/>
          <p:cNvSpPr/>
          <p:nvPr/>
        </p:nvSpPr>
        <p:spPr>
          <a:xfrm>
            <a:off x="6718458" y="3886200"/>
            <a:ext cx="1123795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28" name="Line"/>
          <p:cNvSpPr/>
          <p:nvPr/>
        </p:nvSpPr>
        <p:spPr>
          <a:xfrm>
            <a:off x="6718458" y="5994400"/>
            <a:ext cx="1123795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29" name="Line"/>
          <p:cNvSpPr/>
          <p:nvPr/>
        </p:nvSpPr>
        <p:spPr>
          <a:xfrm>
            <a:off x="6718458" y="8028017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0" name="Line"/>
          <p:cNvSpPr/>
          <p:nvPr/>
        </p:nvSpPr>
        <p:spPr>
          <a:xfrm>
            <a:off x="6718458" y="10061635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1" name="Line"/>
          <p:cNvSpPr/>
          <p:nvPr/>
        </p:nvSpPr>
        <p:spPr>
          <a:xfrm>
            <a:off x="6718458" y="12169835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2" name="Line"/>
          <p:cNvSpPr/>
          <p:nvPr/>
        </p:nvSpPr>
        <p:spPr>
          <a:xfrm>
            <a:off x="6698096" y="2998834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3" name="Line"/>
          <p:cNvSpPr/>
          <p:nvPr/>
        </p:nvSpPr>
        <p:spPr>
          <a:xfrm>
            <a:off x="6698096" y="5004617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4" name="Line"/>
          <p:cNvSpPr/>
          <p:nvPr/>
        </p:nvSpPr>
        <p:spPr>
          <a:xfrm>
            <a:off x="6698096" y="9082117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5" name="Line"/>
          <p:cNvSpPr/>
          <p:nvPr/>
        </p:nvSpPr>
        <p:spPr>
          <a:xfrm>
            <a:off x="6698095" y="11153835"/>
            <a:ext cx="522681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6" name="Line"/>
          <p:cNvSpPr/>
          <p:nvPr/>
        </p:nvSpPr>
        <p:spPr>
          <a:xfrm>
            <a:off x="11422496" y="3886200"/>
            <a:ext cx="5226810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7" name="Line"/>
          <p:cNvSpPr/>
          <p:nvPr/>
        </p:nvSpPr>
        <p:spPr>
          <a:xfrm>
            <a:off x="11422496" y="6007508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8" name="Line"/>
          <p:cNvSpPr/>
          <p:nvPr/>
        </p:nvSpPr>
        <p:spPr>
          <a:xfrm>
            <a:off x="11422496" y="8128000"/>
            <a:ext cx="5226810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39" name="Line"/>
          <p:cNvSpPr/>
          <p:nvPr/>
        </p:nvSpPr>
        <p:spPr>
          <a:xfrm>
            <a:off x="11422496" y="10137835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0" name="Line"/>
          <p:cNvSpPr/>
          <p:nvPr/>
        </p:nvSpPr>
        <p:spPr>
          <a:xfrm>
            <a:off x="11531619" y="12246035"/>
            <a:ext cx="522681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1" name="Line"/>
          <p:cNvSpPr/>
          <p:nvPr/>
        </p:nvSpPr>
        <p:spPr>
          <a:xfrm>
            <a:off x="15557658" y="2932899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2" name="Line"/>
          <p:cNvSpPr/>
          <p:nvPr/>
        </p:nvSpPr>
        <p:spPr>
          <a:xfrm>
            <a:off x="15557658" y="4946854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3" name="Line"/>
          <p:cNvSpPr/>
          <p:nvPr/>
        </p:nvSpPr>
        <p:spPr>
          <a:xfrm>
            <a:off x="15557658" y="7131427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4" name="Line"/>
          <p:cNvSpPr/>
          <p:nvPr/>
        </p:nvSpPr>
        <p:spPr>
          <a:xfrm>
            <a:off x="15557658" y="9204840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5" name="Line"/>
          <p:cNvSpPr/>
          <p:nvPr/>
        </p:nvSpPr>
        <p:spPr>
          <a:xfrm>
            <a:off x="15557658" y="11153835"/>
            <a:ext cx="112379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6" name="$600"/>
          <p:cNvSpPr txBox="1"/>
          <p:nvPr/>
        </p:nvSpPr>
        <p:spPr>
          <a:xfrm>
            <a:off x="17018990" y="2495955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47" name="$600"/>
          <p:cNvSpPr txBox="1"/>
          <p:nvPr/>
        </p:nvSpPr>
        <p:spPr>
          <a:xfrm>
            <a:off x="17018990" y="3449256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48" name="$600"/>
          <p:cNvSpPr txBox="1"/>
          <p:nvPr/>
        </p:nvSpPr>
        <p:spPr>
          <a:xfrm>
            <a:off x="17018990" y="4509910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49" name="$600"/>
          <p:cNvSpPr txBox="1"/>
          <p:nvPr/>
        </p:nvSpPr>
        <p:spPr>
          <a:xfrm>
            <a:off x="17018990" y="5557456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50" name="$600"/>
          <p:cNvSpPr txBox="1"/>
          <p:nvPr/>
        </p:nvSpPr>
        <p:spPr>
          <a:xfrm>
            <a:off x="17018990" y="6677938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51" name="$600"/>
          <p:cNvSpPr txBox="1"/>
          <p:nvPr/>
        </p:nvSpPr>
        <p:spPr>
          <a:xfrm>
            <a:off x="17018990" y="7665656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52" name="$600"/>
          <p:cNvSpPr txBox="1"/>
          <p:nvPr/>
        </p:nvSpPr>
        <p:spPr>
          <a:xfrm>
            <a:off x="17018990" y="8767896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53" name="$600"/>
          <p:cNvSpPr txBox="1"/>
          <p:nvPr/>
        </p:nvSpPr>
        <p:spPr>
          <a:xfrm>
            <a:off x="17018990" y="9702914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54" name="$600"/>
          <p:cNvSpPr txBox="1"/>
          <p:nvPr/>
        </p:nvSpPr>
        <p:spPr>
          <a:xfrm>
            <a:off x="17018990" y="10716891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55" name="$600"/>
          <p:cNvSpPr txBox="1"/>
          <p:nvPr/>
        </p:nvSpPr>
        <p:spPr>
          <a:xfrm>
            <a:off x="17018990" y="11730870"/>
            <a:ext cx="1607339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$600</a:t>
            </a:r>
          </a:p>
        </p:txBody>
      </p:sp>
      <p:sp>
        <p:nvSpPr>
          <p:cNvPr id="256" name="Difference"/>
          <p:cNvSpPr txBox="1"/>
          <p:nvPr/>
        </p:nvSpPr>
        <p:spPr>
          <a:xfrm>
            <a:off x="16389502" y="1341056"/>
            <a:ext cx="2866315" cy="87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400">
                <a:solidFill>
                  <a:schemeClr val="accent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Difference</a:t>
            </a:r>
          </a:p>
        </p:txBody>
      </p:sp>
      <p:sp>
        <p:nvSpPr>
          <p:cNvPr id="257" name="RVP Total Override Income = $6000/mo"/>
          <p:cNvSpPr/>
          <p:nvPr/>
        </p:nvSpPr>
        <p:spPr>
          <a:xfrm>
            <a:off x="19405373" y="6206569"/>
            <a:ext cx="3607253" cy="3730974"/>
          </a:xfrm>
          <a:prstGeom prst="roundRect">
            <a:avLst>
              <a:gd name="adj" fmla="val 5281"/>
            </a:avLst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1589484">
              <a:lnSpc>
                <a:spcPct val="100000"/>
              </a:lnSpc>
              <a:defRPr sz="44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RVP Total Override Income = $6000/mo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oster_all-rings.jpg" descr="poster_all-ring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788" y="181829"/>
            <a:ext cx="16690424" cy="1335234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Rectangle"/>
          <p:cNvSpPr/>
          <p:nvPr/>
        </p:nvSpPr>
        <p:spPr>
          <a:xfrm>
            <a:off x="2985342" y="117484"/>
            <a:ext cx="18413316" cy="13352341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3577" tIns="53577" rIns="53577" bIns="53577" anchor="ctr"/>
          <a:lstStyle/>
          <a:p>
            <a:pPr defTabSz="821530">
              <a:lnSpc>
                <a:spcPct val="100000"/>
              </a:lnSpc>
              <a:defRPr sz="28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aphicFrame>
        <p:nvGraphicFramePr>
          <p:cNvPr id="261" name="Table 1"/>
          <p:cNvGraphicFramePr/>
          <p:nvPr/>
        </p:nvGraphicFramePr>
        <p:xfrm>
          <a:off x="2414907" y="855870"/>
          <a:ext cx="20888531" cy="634675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541992"/>
                <a:gridCol w="9012193"/>
              </a:tblGrid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chemeClr val="accent5">
                              <a:hueOff val="-65973"/>
                              <a:satOff val="18050"/>
                              <a:lumOff val="-15912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Activity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chemeClr val="accent5">
                              <a:hueOff val="-65973"/>
                              <a:satOff val="18050"/>
                              <a:lumOff val="-15912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Compensation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Help 2 Families 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$2200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Override 10 Districts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$6000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Bonus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$1200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Securities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$1000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>
                        <a:def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>
                        <a:def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/>
                      <a:r>
                        <a: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TOTAL: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$10,400/month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419326">
                <a:tc>
                  <a:txBody>
                    <a:bodyPr/>
                    <a:lstStyle/>
                    <a:p>
                      <a:pPr defTabSz="821530">
                        <a:defRPr sz="89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821530"/>
                      <a:r>
                        <a:rPr sz="94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$124,800/yr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solidFill>
                        <a:srgbClr val="FFFFFF"/>
                      </a:solidFill>
                      <a:miter lim="400000"/>
                    </a:lnL>
                    <a:lnR w="3175">
                      <a:solidFill>
                        <a:srgbClr val="FFFFFF"/>
                      </a:solidFill>
                      <a:miter lim="400000"/>
                    </a:lnR>
                    <a:lnT w="3175">
                      <a:solidFill>
                        <a:srgbClr val="FFFFFF"/>
                      </a:solidFill>
                      <a:miter lim="400000"/>
                    </a:lnT>
                    <a:lnB w="3175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158948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2438339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43B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158948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2438339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